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Lato" panose="020F0502020204030203" pitchFamily="34" charset="0"/>
      <p:regular r:id="rId31"/>
      <p:bold r:id="rId32"/>
      <p:italic r:id="rId33"/>
      <p:boldItalic r:id="rId34"/>
    </p:embeddedFont>
    <p:embeddedFont>
      <p:font typeface="Raleway"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54" y="36"/>
      </p:cViewPr>
      <p:guideLst>
        <p:guide orient="horz" pos="1620"/>
        <p:guide pos="2880"/>
      </p:guideLst>
    </p:cSldViewPr>
  </p:slideViewPr>
  <p:notesTextViewPr>
    <p:cViewPr>
      <p:scale>
        <a:sx n="1" d="1"/>
        <a:sy n="1" d="1"/>
      </p:scale>
      <p:origin x="0" y="-5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gif>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498e47223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498e47223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Sanya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498e47223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498e47223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Sanya</a:t>
            </a:r>
          </a:p>
          <a:p>
            <a:pPr rtl="0"/>
            <a:r>
              <a:rPr lang="en-US" sz="1100" b="0" i="0" u="none" strike="noStrike" cap="none" dirty="0">
                <a:solidFill>
                  <a:srgbClr val="000000"/>
                </a:solidFill>
                <a:effectLst/>
                <a:latin typeface="Arial"/>
                <a:ea typeface="Arial"/>
                <a:cs typeface="Arial"/>
                <a:sym typeface="Arial"/>
              </a:rPr>
              <a:t>0 degree chase, Green is chasing red</a:t>
            </a:r>
            <a:endParaRPr lang="en-US" b="0" dirty="0">
              <a:effectLst/>
            </a:endParaRPr>
          </a:p>
          <a:p>
            <a:pPr rtl="0"/>
            <a:r>
              <a:rPr lang="en-US" sz="1100" b="0" i="0" u="none" strike="noStrike" cap="none" dirty="0">
                <a:solidFill>
                  <a:srgbClr val="000000"/>
                </a:solidFill>
                <a:effectLst/>
                <a:latin typeface="Arial"/>
                <a:ea typeface="Arial"/>
                <a:cs typeface="Arial"/>
                <a:sym typeface="Arial"/>
              </a:rPr>
              <a:t>Source: https://www.youtube.com/watch?time_continue=1&amp;v=0VSkTLHofc8</a:t>
            </a:r>
            <a:endParaRPr lang="en-US" b="0" dirty="0">
              <a:effectLst/>
            </a:endParaRPr>
          </a:p>
          <a:p>
            <a:pPr marL="158750" indent="0">
              <a:buNone/>
            </a:pPr>
            <a:br>
              <a:rPr lang="en-US" dirty="0"/>
            </a:br>
            <a:endParaRPr lang="en-US" dirty="0"/>
          </a:p>
          <a:p>
            <a:pPr marL="0" lvl="0" indent="0" algn="l" rtl="0">
              <a:spcBef>
                <a:spcPts val="0"/>
              </a:spcBef>
              <a:spcAft>
                <a:spcPts val="0"/>
              </a:spcAft>
              <a:buNone/>
            </a:pPr>
            <a:endParaRPr dirty="0"/>
          </a:p>
          <a:p>
            <a:pPr marL="0" lvl="0" indent="0" algn="l" rtl="0">
              <a:spcBef>
                <a:spcPts val="0"/>
              </a:spcBef>
              <a:spcAft>
                <a:spcPts val="0"/>
              </a:spcAft>
              <a:buNone/>
            </a:pPr>
            <a:r>
              <a:rPr lang="en" dirty="0"/>
              <a:t>Green is chasing red</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339cc7ab5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339cc7ab5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98e472234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98e472234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Much lower rates than original study</a:t>
            </a:r>
            <a:endParaRPr/>
          </a:p>
          <a:p>
            <a:pPr marL="914400" lvl="1" indent="-298450" algn="l" rtl="0">
              <a:spcBef>
                <a:spcPts val="0"/>
              </a:spcBef>
              <a:spcAft>
                <a:spcPts val="0"/>
              </a:spcAft>
              <a:buSzPts val="1100"/>
              <a:buChar char="○"/>
            </a:pPr>
            <a:r>
              <a:rPr lang="en"/>
              <a:t>Two possible explanations:</a:t>
            </a:r>
            <a:endParaRPr/>
          </a:p>
          <a:p>
            <a:pPr marL="1371600" lvl="2" indent="-298450" algn="l" rtl="0">
              <a:spcBef>
                <a:spcPts val="0"/>
              </a:spcBef>
              <a:spcAft>
                <a:spcPts val="0"/>
              </a:spcAft>
              <a:buSzPts val="1100"/>
              <a:buChar char="■"/>
            </a:pPr>
            <a:r>
              <a:rPr lang="en"/>
              <a:t>Amazon MTurk workers </a:t>
            </a:r>
            <a:endParaRPr/>
          </a:p>
          <a:p>
            <a:pPr marL="1371600" lvl="2" indent="-298450" algn="l" rtl="0">
              <a:spcBef>
                <a:spcPts val="0"/>
              </a:spcBef>
              <a:spcAft>
                <a:spcPts val="0"/>
              </a:spcAft>
              <a:buSzPts val="1100"/>
              <a:buChar char="■"/>
            </a:pPr>
            <a:r>
              <a:rPr lang="en"/>
              <a:t>Way we implemented chasing had sharper turns / more lag between wolf and sheep</a:t>
            </a:r>
            <a:endParaRPr/>
          </a:p>
          <a:p>
            <a:pPr marL="457200" lvl="0" indent="-298450" algn="l" rtl="0">
              <a:spcBef>
                <a:spcPts val="0"/>
              </a:spcBef>
              <a:spcAft>
                <a:spcPts val="0"/>
              </a:spcAft>
              <a:buSzPts val="1100"/>
              <a:buChar char="●"/>
            </a:pPr>
            <a:r>
              <a:rPr lang="en"/>
              <a:t>Isabelle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39cc7ab55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39cc7ab5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39cc7ab55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39cc7ab5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98e472234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98e472234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462abb4aa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62abb4aa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Trends do not match original study or normal speedy</a:t>
            </a:r>
            <a:endParaRPr/>
          </a:p>
          <a:p>
            <a:pPr marL="457200" marR="0" lvl="0" indent="-298450" algn="l" rtl="0">
              <a:lnSpc>
                <a:spcPct val="100000"/>
              </a:lnSpc>
              <a:spcBef>
                <a:spcPts val="0"/>
              </a:spcBef>
              <a:spcAft>
                <a:spcPts val="0"/>
              </a:spcAft>
              <a:buSzPts val="1100"/>
              <a:buChar char="●"/>
            </a:pPr>
            <a:r>
              <a:rPr lang="en"/>
              <a:t>Experimental issues that didn’t </a:t>
            </a:r>
            <a:endParaRPr/>
          </a:p>
          <a:p>
            <a:pPr marL="0" marR="0" lvl="0" indent="0" algn="l" rtl="0">
              <a:lnSpc>
                <a:spcPct val="100000"/>
              </a:lnSpc>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39cc7ab55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339cc7ab55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Sanya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98e472234_2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98e472234_2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42a8cabd75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42a8cabd75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a:p>
            <a:pPr marL="0" lvl="0" indent="0" algn="l" rtl="0">
              <a:spcBef>
                <a:spcPts val="0"/>
              </a:spcBef>
              <a:spcAft>
                <a:spcPts val="0"/>
              </a:spcAft>
              <a:buNone/>
            </a:pPr>
            <a:endParaRPr/>
          </a:p>
          <a:p>
            <a:pPr marL="0" lvl="0" indent="0" algn="l" rtl="0">
              <a:spcBef>
                <a:spcPts val="0"/>
              </a:spcBef>
              <a:spcAft>
                <a:spcPts val="0"/>
              </a:spcAft>
              <a:buNone/>
            </a:pPr>
            <a:r>
              <a:rPr lang="en"/>
              <a:t>Draws on research from Professor Scholl's Perception and Cognition Lab at Yale, which researched how well humans could perceive whether, in a collection of moving white disks, one animated disk was "chasing" another disk.</a:t>
            </a:r>
            <a:endParaRPr/>
          </a:p>
          <a:p>
            <a:pPr marL="0" lvl="0" indent="0" algn="l" rtl="0">
              <a:spcBef>
                <a:spcPts val="0"/>
              </a:spcBef>
              <a:spcAft>
                <a:spcPts val="0"/>
              </a:spcAft>
              <a:buNone/>
            </a:pPr>
            <a:endParaRPr/>
          </a:p>
          <a:p>
            <a:pPr marL="0" lvl="0" indent="0" algn="l" rtl="0">
              <a:spcBef>
                <a:spcPts val="0"/>
              </a:spcBef>
              <a:spcAft>
                <a:spcPts val="0"/>
              </a:spcAft>
              <a:buNone/>
            </a:pPr>
            <a:r>
              <a:rPr lang="en"/>
              <a:t>They found that above 30 degrees, humans were no longer able to perceive chasing</a:t>
            </a:r>
            <a:endParaRPr/>
          </a:p>
          <a:p>
            <a:pPr marL="0" lvl="0" indent="0" algn="l" rtl="0">
              <a:spcBef>
                <a:spcPts val="0"/>
              </a:spcBef>
              <a:spcAft>
                <a:spcPts val="0"/>
              </a:spcAft>
              <a:buNone/>
            </a:pPr>
            <a:endParaRPr/>
          </a:p>
          <a:p>
            <a:pPr marL="0" lvl="0" indent="0" algn="l" rtl="0">
              <a:spcBef>
                <a:spcPts val="0"/>
              </a:spcBef>
              <a:spcAft>
                <a:spcPts val="0"/>
              </a:spcAft>
              <a:buNone/>
            </a:pPr>
            <a:r>
              <a:rPr lang="en"/>
              <a:t>Scholl's study had participants observe a 2D animation. We're interested in whether or not this same result occurs if we replicate the experiment in real life. We plan to replicate this experiment using multiple Spheros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339cc7ab55_5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339cc7ab55_5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339cc7ab55_4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39cc7ab55_4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 to Sarah and Scaz</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39cc7ab55_5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339cc7ab55_5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39cc7ab55_5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39cc7ab55_5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339cc7ab55_5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339cc7ab55_5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39cc7ab55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39cc7ab55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Calibri"/>
                <a:ea typeface="Calibri"/>
                <a:cs typeface="Calibri"/>
                <a:sym typeface="Calibri"/>
              </a:rPr>
              <a:t>Like we talked about in 472, past studies have shown that moving shapes are perceived as alive, animate and as having goals. For example, based on different motion patterns, a large triangle, the mother, and the small triangle, the child are perceived to be interacting with their environment and each other. </a:t>
            </a:r>
            <a:endParaRPr>
              <a:latin typeface="Calibri"/>
              <a:ea typeface="Calibri"/>
              <a:cs typeface="Calibri"/>
              <a:sym typeface="Calibri"/>
            </a:endParaRPr>
          </a:p>
          <a:p>
            <a:pPr marL="0" lvl="0" indent="0" algn="l" rtl="0">
              <a:lnSpc>
                <a:spcPct val="115000"/>
              </a:lnSpc>
              <a:spcBef>
                <a:spcPts val="0"/>
              </a:spcBef>
              <a:spcAft>
                <a:spcPts val="0"/>
              </a:spcAft>
              <a:buNone/>
            </a:pPr>
            <a:endParaRPr>
              <a:latin typeface="Calibri"/>
              <a:ea typeface="Calibri"/>
              <a:cs typeface="Calibri"/>
              <a:sym typeface="Calibri"/>
            </a:endParaRPr>
          </a:p>
          <a:p>
            <a:pPr marL="0" lvl="0" indent="0" algn="l" rtl="0">
              <a:lnSpc>
                <a:spcPct val="115000"/>
              </a:lnSpc>
              <a:spcBef>
                <a:spcPts val="0"/>
              </a:spcBef>
              <a:spcAft>
                <a:spcPts val="0"/>
              </a:spcAft>
              <a:buNone/>
            </a:pPr>
            <a:r>
              <a:rPr lang="en">
                <a:latin typeface="Calibri"/>
                <a:ea typeface="Calibri"/>
                <a:cs typeface="Calibri"/>
                <a:sym typeface="Calibri"/>
              </a:rPr>
              <a:t>In this static image example, the child was perceived to be “exploring outside”. Such perceptions of animacy and goal-directed movement of simple shapes are of great interest because they seem to hint at automatic visual processing (Gao, Newman &amp; Scholl, 2009).</a:t>
            </a:r>
            <a:endParaRPr>
              <a:latin typeface="Calibri"/>
              <a:ea typeface="Calibri"/>
              <a:cs typeface="Calibri"/>
              <a:sym typeface="Calibri"/>
            </a:endParaRPr>
          </a:p>
          <a:p>
            <a:pPr marL="0" lvl="0" indent="0" algn="l" rtl="0">
              <a:spcBef>
                <a:spcPts val="0"/>
              </a:spcBef>
              <a:spcAft>
                <a:spcPts val="0"/>
              </a:spcAft>
              <a:buNone/>
            </a:pPr>
            <a:endParaRPr/>
          </a:p>
          <a:p>
            <a:pPr marL="0" lvl="0" indent="0" algn="l" rtl="0">
              <a:spcBef>
                <a:spcPts val="0"/>
              </a:spcBef>
              <a:spcAft>
                <a:spcPts val="0"/>
              </a:spcAft>
              <a:buNone/>
            </a:pPr>
            <a:r>
              <a:rPr lang="en"/>
              <a:t>Chasing is something that is very concrete and specific and easily quantifiable to derive conclusions.</a:t>
            </a:r>
            <a:endParaRPr/>
          </a:p>
          <a:p>
            <a:pPr marL="0" lvl="0" indent="0" algn="l" rtl="0">
              <a:lnSpc>
                <a:spcPct val="115000"/>
              </a:lnSpc>
              <a:spcBef>
                <a:spcPts val="0"/>
              </a:spcBef>
              <a:spcAft>
                <a:spcPts val="0"/>
              </a:spcAft>
              <a:buClr>
                <a:srgbClr val="000000"/>
              </a:buClr>
              <a:buSzPts val="1100"/>
              <a:buFont typeface="Arial"/>
              <a:buNone/>
            </a:pPr>
            <a:endParaRPr>
              <a:latin typeface="Calibri"/>
              <a:ea typeface="Calibri"/>
              <a:cs typeface="Calibri"/>
              <a:sym typeface="Calibri"/>
            </a:endParaRPr>
          </a:p>
          <a:p>
            <a:pPr marL="0" lvl="0" indent="0" algn="l" rtl="0">
              <a:lnSpc>
                <a:spcPct val="115000"/>
              </a:lnSpc>
              <a:spcBef>
                <a:spcPts val="0"/>
              </a:spcBef>
              <a:spcAft>
                <a:spcPts val="0"/>
              </a:spcAft>
              <a:buClr>
                <a:srgbClr val="000000"/>
              </a:buClr>
              <a:buSzPts val="1100"/>
              <a:buFont typeface="Arial"/>
              <a:buNone/>
            </a:pPr>
            <a:r>
              <a:rPr lang="en">
                <a:latin typeface="Calibri"/>
                <a:ea typeface="Calibri"/>
                <a:cs typeface="Calibri"/>
                <a:sym typeface="Calibri"/>
              </a:rPr>
              <a:t>We have talked a lot about animacy in robots. We have seen robots showing reaction to stimuli, physical behavior and even language skills. As one study said, “These are typically attributed only to animals, and hence it can be argued that it makes sense to ask participants about their perception of the animacy of robots.”</a:t>
            </a:r>
            <a:endParaRPr/>
          </a:p>
          <a:p>
            <a:pPr marL="0" lvl="0" indent="0" algn="l" rtl="0">
              <a:spcBef>
                <a:spcPts val="0"/>
              </a:spcBef>
              <a:spcAft>
                <a:spcPts val="0"/>
              </a:spcAft>
              <a:buNone/>
            </a:pPr>
            <a:endParaRPr/>
          </a:p>
          <a:p>
            <a:pPr marL="0" lvl="0" indent="0" algn="l" rtl="0">
              <a:spcBef>
                <a:spcPts val="0"/>
              </a:spcBef>
              <a:spcAft>
                <a:spcPts val="0"/>
              </a:spcAft>
              <a:buNone/>
            </a:pPr>
            <a:r>
              <a:rPr lang="en"/>
              <a:t>Sanya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462abb4aa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462abb4aa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Gif of video </a:t>
            </a:r>
            <a:r>
              <a:rPr lang="en-US" dirty="0"/>
              <a:t>of 0 degree chasing from original study</a:t>
            </a:r>
            <a:endParaRPr lang="en" dirty="0"/>
          </a:p>
          <a:p>
            <a:pPr marL="0" lvl="0" indent="0" algn="l" rtl="0">
              <a:spcBef>
                <a:spcPts val="0"/>
              </a:spcBef>
              <a:spcAft>
                <a:spcPts val="0"/>
              </a:spcAft>
              <a:buNone/>
            </a:pPr>
            <a:r>
              <a:rPr lang="en" dirty="0"/>
              <a:t>Source: </a:t>
            </a:r>
            <a:r>
              <a:rPr lang="en-US" dirty="0"/>
              <a:t>http://perception.yale.edu/Brian/demos/Animacy-Chasing.html</a:t>
            </a:r>
            <a:endParaRPr lang="e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39cc7ab55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339cc7ab55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Evelyn</a:t>
            </a:r>
            <a:endParaRPr/>
          </a:p>
          <a:p>
            <a:pPr marL="0" lvl="0" indent="0" algn="l" rtl="0">
              <a:spcBef>
                <a:spcPts val="0"/>
              </a:spcBef>
              <a:spcAft>
                <a:spcPts val="0"/>
              </a:spcAft>
              <a:buNone/>
            </a:pPr>
            <a:r>
              <a:rPr lang="en"/>
              <a:t>-Studied human perception of chasing using 5 white animated disks</a:t>
            </a:r>
            <a:endParaRPr/>
          </a:p>
          <a:p>
            <a:pPr marL="0" lvl="0" indent="0" algn="l" rtl="0">
              <a:spcBef>
                <a:spcPts val="0"/>
              </a:spcBef>
              <a:spcAft>
                <a:spcPts val="0"/>
              </a:spcAft>
              <a:buNone/>
            </a:pPr>
            <a:r>
              <a:rPr lang="en"/>
              <a:t>-In ½ trials, move randomly, in other ½ there’s a wolf and a sheep</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39cc7ab5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39cc7ab5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Evelyn</a:t>
            </a:r>
            <a:endParaRPr/>
          </a:p>
          <a:p>
            <a:pPr marL="0" lvl="0" indent="0" algn="l" rtl="0">
              <a:spcBef>
                <a:spcPts val="0"/>
              </a:spcBef>
              <a:spcAft>
                <a:spcPts val="0"/>
              </a:spcAft>
              <a:buNone/>
            </a:pPr>
            <a:r>
              <a:rPr lang="en"/>
              <a:t>-Two main differences: real life object and setting, and isometric view</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498e47229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498e4722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Isabelle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98e47229c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98e47229c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Evelyn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98e47229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98e47229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Sanya</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www.youtube.com/watch?v=0VSkTLHofc8"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Human Perception of Chasing in Real Life</a:t>
            </a:r>
            <a:endParaRPr/>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000000"/>
                </a:solidFill>
              </a:rPr>
              <a:t>Nickname: Team Bolt </a:t>
            </a:r>
            <a:endParaRPr sz="2400" b="1">
              <a:solidFill>
                <a:srgbClr val="000000"/>
              </a:solidFill>
            </a:endParaRPr>
          </a:p>
          <a:p>
            <a:pPr marL="0" lvl="0" indent="0" algn="l" rtl="0">
              <a:spcBef>
                <a:spcPts val="0"/>
              </a:spcBef>
              <a:spcAft>
                <a:spcPts val="0"/>
              </a:spcAft>
              <a:buNone/>
            </a:pPr>
            <a:endParaRPr sz="2400"/>
          </a:p>
          <a:p>
            <a:pPr marL="0" lvl="0" indent="0" algn="l" rtl="0">
              <a:spcBef>
                <a:spcPts val="0"/>
              </a:spcBef>
              <a:spcAft>
                <a:spcPts val="0"/>
              </a:spcAft>
              <a:buNone/>
            </a:pPr>
            <a:r>
              <a:rPr lang="en" sz="2400"/>
              <a:t>Evelyn Huang, Isabelle Carson, Sanya Nijhawan</a:t>
            </a:r>
            <a:endParaRPr sz="2400"/>
          </a:p>
        </p:txBody>
      </p:sp>
      <p:sp>
        <p:nvSpPr>
          <p:cNvPr id="88" name="Google Shape;88;p13"/>
          <p:cNvSpPr/>
          <p:nvPr/>
        </p:nvSpPr>
        <p:spPr>
          <a:xfrm flipH="1">
            <a:off x="3793235" y="3299213"/>
            <a:ext cx="329886" cy="288576"/>
          </a:xfrm>
          <a:prstGeom prst="lightningBolt">
            <a:avLst/>
          </a:prstGeom>
          <a:solidFill>
            <a:srgbClr val="FFD966"/>
          </a:solid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Metrics</a:t>
            </a:r>
            <a:endParaRPr sz="1800"/>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47" name="Google Shape;147;p22"/>
          <p:cNvSpPr txBox="1">
            <a:spLocks noGrp="1"/>
          </p:cNvSpPr>
          <p:nvPr>
            <p:ph type="body" idx="1"/>
          </p:nvPr>
        </p:nvSpPr>
        <p:spPr>
          <a:xfrm>
            <a:off x="578550" y="1393075"/>
            <a:ext cx="4559700" cy="3113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After each trial, participant were asked whether a chase was present</a:t>
            </a:r>
            <a:endParaRPr sz="1800"/>
          </a:p>
          <a:p>
            <a:pPr marL="457200" lvl="0" indent="-342900" algn="l" rtl="0">
              <a:spcBef>
                <a:spcPts val="0"/>
              </a:spcBef>
              <a:spcAft>
                <a:spcPts val="0"/>
              </a:spcAft>
              <a:buSzPts val="1800"/>
              <a:buChar char="●"/>
            </a:pPr>
            <a:r>
              <a:rPr lang="en" sz="1800"/>
              <a:t>If chase is correctly detected, they were asked to identify the wolf and sheep</a:t>
            </a:r>
            <a:endParaRPr sz="1800"/>
          </a:p>
          <a:p>
            <a:pPr marL="457200" lvl="0" indent="-342900" algn="l" rtl="0">
              <a:spcBef>
                <a:spcPts val="0"/>
              </a:spcBef>
              <a:spcAft>
                <a:spcPts val="0"/>
              </a:spcAft>
              <a:buSzPts val="1800"/>
              <a:buChar char="●"/>
            </a:pPr>
            <a:r>
              <a:rPr lang="en" sz="1800" b="1"/>
              <a:t>Detection Accuracy:</a:t>
            </a:r>
            <a:r>
              <a:rPr lang="en" sz="1800"/>
              <a:t> % correct of determining whether a chase was present</a:t>
            </a:r>
            <a:endParaRPr sz="1800"/>
          </a:p>
          <a:p>
            <a:pPr marL="457200" lvl="0" indent="-342900" algn="l" rtl="0">
              <a:spcBef>
                <a:spcPts val="0"/>
              </a:spcBef>
              <a:spcAft>
                <a:spcPts val="0"/>
              </a:spcAft>
              <a:buSzPts val="1800"/>
              <a:buChar char="●"/>
            </a:pPr>
            <a:r>
              <a:rPr lang="en" sz="1800" b="1"/>
              <a:t>Identification Accuracy:</a:t>
            </a:r>
            <a:r>
              <a:rPr lang="en" sz="1800"/>
              <a:t> % correct of identifying both the wolf and sheep correctly </a:t>
            </a:r>
            <a:endParaRPr sz="1800"/>
          </a:p>
          <a:p>
            <a:pPr marL="0" lvl="0" indent="0" algn="l" rtl="0">
              <a:spcBef>
                <a:spcPts val="1600"/>
              </a:spcBef>
              <a:spcAft>
                <a:spcPts val="0"/>
              </a:spcAft>
              <a:buNone/>
            </a:pPr>
            <a:endParaRPr sz="1800"/>
          </a:p>
          <a:p>
            <a:pPr marL="0" lvl="0" indent="0" algn="l" rtl="0">
              <a:spcBef>
                <a:spcPts val="1600"/>
              </a:spcBef>
              <a:spcAft>
                <a:spcPts val="1600"/>
              </a:spcAft>
              <a:buNone/>
            </a:pPr>
            <a:endParaRPr sz="1800"/>
          </a:p>
        </p:txBody>
      </p:sp>
      <p:pic>
        <p:nvPicPr>
          <p:cNvPr id="148" name="Google Shape;148;p22"/>
          <p:cNvPicPr preferRelativeResize="0"/>
          <p:nvPr/>
        </p:nvPicPr>
        <p:blipFill>
          <a:blip r:embed="rId3">
            <a:alphaModFix/>
          </a:blip>
          <a:stretch>
            <a:fillRect/>
          </a:stretch>
        </p:blipFill>
        <p:spPr>
          <a:xfrm>
            <a:off x="5062700" y="1462088"/>
            <a:ext cx="3550051" cy="221931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3"/>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Was chasing present in this trial?</a:t>
            </a:r>
            <a:endParaRPr sz="1800"/>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154" name="Google Shape;154;p23" title="Trial7">
            <a:hlinkClick r:id="rId3"/>
          </p:cNvPr>
          <p:cNvPicPr preferRelativeResize="0"/>
          <p:nvPr/>
        </p:nvPicPr>
        <p:blipFill>
          <a:blip r:embed="rId4">
            <a:alphaModFix/>
          </a:blip>
          <a:stretch>
            <a:fillRect/>
          </a:stretch>
        </p:blipFill>
        <p:spPr>
          <a:xfrm>
            <a:off x="2287800" y="1273375"/>
            <a:ext cx="4572000" cy="342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4"/>
          <p:cNvSpPr txBox="1">
            <a:spLocks noGrp="1"/>
          </p:cNvSpPr>
          <p:nvPr>
            <p:ph type="title"/>
          </p:nvPr>
        </p:nvSpPr>
        <p:spPr>
          <a:xfrm>
            <a:off x="727800" y="1812450"/>
            <a:ext cx="7688400" cy="15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400"/>
              <a:t>Results</a:t>
            </a:r>
            <a:endParaRPr sz="6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for Normal Speed</a:t>
            </a:r>
            <a:endParaRPr/>
          </a:p>
        </p:txBody>
      </p:sp>
      <p:grpSp>
        <p:nvGrpSpPr>
          <p:cNvPr id="165" name="Google Shape;165;p25"/>
          <p:cNvGrpSpPr/>
          <p:nvPr/>
        </p:nvGrpSpPr>
        <p:grpSpPr>
          <a:xfrm>
            <a:off x="2506243" y="1203062"/>
            <a:ext cx="4500605" cy="3745814"/>
            <a:chOff x="2711975" y="825625"/>
            <a:chExt cx="4667225" cy="4012226"/>
          </a:xfrm>
        </p:grpSpPr>
        <p:pic>
          <p:nvPicPr>
            <p:cNvPr id="166" name="Google Shape;166;p25"/>
            <p:cNvPicPr preferRelativeResize="0"/>
            <p:nvPr/>
          </p:nvPicPr>
          <p:blipFill>
            <a:blip r:embed="rId3">
              <a:alphaModFix/>
            </a:blip>
            <a:stretch>
              <a:fillRect/>
            </a:stretch>
          </p:blipFill>
          <p:spPr>
            <a:xfrm>
              <a:off x="2711975" y="825625"/>
              <a:ext cx="2304275" cy="4012226"/>
            </a:xfrm>
            <a:prstGeom prst="rect">
              <a:avLst/>
            </a:prstGeom>
            <a:noFill/>
            <a:ln>
              <a:noFill/>
            </a:ln>
          </p:spPr>
        </p:pic>
        <p:pic>
          <p:nvPicPr>
            <p:cNvPr id="167" name="Google Shape;167;p25"/>
            <p:cNvPicPr preferRelativeResize="0"/>
            <p:nvPr/>
          </p:nvPicPr>
          <p:blipFill>
            <a:blip r:embed="rId4">
              <a:alphaModFix/>
            </a:blip>
            <a:stretch>
              <a:fillRect/>
            </a:stretch>
          </p:blipFill>
          <p:spPr>
            <a:xfrm>
              <a:off x="5074925" y="882200"/>
              <a:ext cx="2304275" cy="3899065"/>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6"/>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Comparing Detection Accuracy</a:t>
            </a:r>
            <a:endParaRPr/>
          </a:p>
        </p:txBody>
      </p:sp>
      <p:pic>
        <p:nvPicPr>
          <p:cNvPr id="173" name="Google Shape;173;p26"/>
          <p:cNvPicPr preferRelativeResize="0"/>
          <p:nvPr/>
        </p:nvPicPr>
        <p:blipFill rotWithShape="1">
          <a:blip r:embed="rId3">
            <a:alphaModFix/>
          </a:blip>
          <a:srcRect l="-2976" t="7287"/>
          <a:stretch/>
        </p:blipFill>
        <p:spPr>
          <a:xfrm>
            <a:off x="5464050" y="1091850"/>
            <a:ext cx="2288225" cy="3472725"/>
          </a:xfrm>
          <a:prstGeom prst="rect">
            <a:avLst/>
          </a:prstGeom>
          <a:noFill/>
          <a:ln>
            <a:noFill/>
          </a:ln>
        </p:spPr>
      </p:pic>
      <p:pic>
        <p:nvPicPr>
          <p:cNvPr id="174" name="Google Shape;174;p26"/>
          <p:cNvPicPr preferRelativeResize="0"/>
          <p:nvPr/>
        </p:nvPicPr>
        <p:blipFill>
          <a:blip r:embed="rId4">
            <a:alphaModFix/>
          </a:blip>
          <a:stretch>
            <a:fillRect/>
          </a:stretch>
        </p:blipFill>
        <p:spPr>
          <a:xfrm>
            <a:off x="729456" y="1409400"/>
            <a:ext cx="3349507" cy="3155176"/>
          </a:xfrm>
          <a:prstGeom prst="rect">
            <a:avLst/>
          </a:prstGeom>
          <a:noFill/>
          <a:ln>
            <a:noFill/>
          </a:ln>
        </p:spPr>
      </p:pic>
      <p:sp>
        <p:nvSpPr>
          <p:cNvPr id="175" name="Google Shape;175;p26"/>
          <p:cNvSpPr txBox="1"/>
          <p:nvPr/>
        </p:nvSpPr>
        <p:spPr>
          <a:xfrm>
            <a:off x="1764050" y="4539400"/>
            <a:ext cx="1879500" cy="30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600" i="1">
                <a:solidFill>
                  <a:schemeClr val="accent1"/>
                </a:solidFill>
                <a:latin typeface="Lato"/>
                <a:ea typeface="Lato"/>
                <a:cs typeface="Lato"/>
                <a:sym typeface="Lato"/>
              </a:rPr>
              <a:t>T. Gao et al (2009)</a:t>
            </a:r>
            <a:endParaRPr sz="1600" i="1"/>
          </a:p>
        </p:txBody>
      </p:sp>
      <p:sp>
        <p:nvSpPr>
          <p:cNvPr id="176" name="Google Shape;176;p26"/>
          <p:cNvSpPr txBox="1"/>
          <p:nvPr/>
        </p:nvSpPr>
        <p:spPr>
          <a:xfrm>
            <a:off x="6412250" y="4539400"/>
            <a:ext cx="1251900" cy="30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600" i="1">
                <a:solidFill>
                  <a:schemeClr val="accent1"/>
                </a:solidFill>
                <a:latin typeface="Lato"/>
                <a:ea typeface="Lato"/>
                <a:cs typeface="Lato"/>
                <a:sym typeface="Lato"/>
              </a:rPr>
              <a:t>Our study</a:t>
            </a:r>
            <a:endParaRPr sz="1600" i="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7"/>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Comparing Identification Accuracy</a:t>
            </a:r>
            <a:endParaRPr/>
          </a:p>
        </p:txBody>
      </p:sp>
      <p:pic>
        <p:nvPicPr>
          <p:cNvPr id="182" name="Google Shape;182;p27"/>
          <p:cNvPicPr preferRelativeResize="0"/>
          <p:nvPr/>
        </p:nvPicPr>
        <p:blipFill rotWithShape="1">
          <a:blip r:embed="rId3">
            <a:alphaModFix/>
          </a:blip>
          <a:srcRect t="5953"/>
          <a:stretch/>
        </p:blipFill>
        <p:spPr>
          <a:xfrm>
            <a:off x="5477550" y="1071400"/>
            <a:ext cx="2222025" cy="3423599"/>
          </a:xfrm>
          <a:prstGeom prst="rect">
            <a:avLst/>
          </a:prstGeom>
          <a:noFill/>
          <a:ln>
            <a:noFill/>
          </a:ln>
        </p:spPr>
      </p:pic>
      <p:pic>
        <p:nvPicPr>
          <p:cNvPr id="183" name="Google Shape;183;p27"/>
          <p:cNvPicPr preferRelativeResize="0"/>
          <p:nvPr/>
        </p:nvPicPr>
        <p:blipFill>
          <a:blip r:embed="rId4">
            <a:alphaModFix/>
          </a:blip>
          <a:stretch>
            <a:fillRect/>
          </a:stretch>
        </p:blipFill>
        <p:spPr>
          <a:xfrm>
            <a:off x="934138" y="1403300"/>
            <a:ext cx="3161990" cy="3155172"/>
          </a:xfrm>
          <a:prstGeom prst="rect">
            <a:avLst/>
          </a:prstGeom>
          <a:noFill/>
          <a:ln>
            <a:noFill/>
          </a:ln>
        </p:spPr>
      </p:pic>
      <p:sp>
        <p:nvSpPr>
          <p:cNvPr id="184" name="Google Shape;184;p27"/>
          <p:cNvSpPr txBox="1"/>
          <p:nvPr/>
        </p:nvSpPr>
        <p:spPr>
          <a:xfrm>
            <a:off x="1764050" y="4539400"/>
            <a:ext cx="1879500" cy="30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600" i="1">
                <a:solidFill>
                  <a:schemeClr val="accent1"/>
                </a:solidFill>
                <a:latin typeface="Lato"/>
                <a:ea typeface="Lato"/>
                <a:cs typeface="Lato"/>
                <a:sym typeface="Lato"/>
              </a:rPr>
              <a:t>T. Gao et al (2009)</a:t>
            </a:r>
            <a:endParaRPr sz="1600" i="1"/>
          </a:p>
        </p:txBody>
      </p:sp>
      <p:sp>
        <p:nvSpPr>
          <p:cNvPr id="185" name="Google Shape;185;p27"/>
          <p:cNvSpPr txBox="1"/>
          <p:nvPr/>
        </p:nvSpPr>
        <p:spPr>
          <a:xfrm>
            <a:off x="6259850" y="4539400"/>
            <a:ext cx="1251900" cy="30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600" i="1">
                <a:solidFill>
                  <a:schemeClr val="accent1"/>
                </a:solidFill>
                <a:latin typeface="Lato"/>
                <a:ea typeface="Lato"/>
                <a:cs typeface="Lato"/>
                <a:sym typeface="Lato"/>
              </a:rPr>
              <a:t>Our study</a:t>
            </a:r>
            <a:endParaRPr sz="1600" i="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8"/>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of Paired T-Tests</a:t>
            </a:r>
            <a:endParaRPr/>
          </a:p>
        </p:txBody>
      </p:sp>
      <p:pic>
        <p:nvPicPr>
          <p:cNvPr id="191" name="Google Shape;191;p28"/>
          <p:cNvPicPr preferRelativeResize="0"/>
          <p:nvPr/>
        </p:nvPicPr>
        <p:blipFill>
          <a:blip r:embed="rId3">
            <a:alphaModFix/>
          </a:blip>
          <a:stretch>
            <a:fillRect/>
          </a:stretch>
        </p:blipFill>
        <p:spPr>
          <a:xfrm>
            <a:off x="811054" y="1520708"/>
            <a:ext cx="7688699" cy="2906691"/>
          </a:xfrm>
          <a:prstGeom prst="rect">
            <a:avLst/>
          </a:prstGeom>
          <a:noFill/>
          <a:ln>
            <a:noFill/>
          </a:ln>
        </p:spPr>
      </p:pic>
      <p:sp>
        <p:nvSpPr>
          <p:cNvPr id="192" name="Google Shape;192;p28"/>
          <p:cNvSpPr/>
          <p:nvPr/>
        </p:nvSpPr>
        <p:spPr>
          <a:xfrm>
            <a:off x="5420350" y="1748500"/>
            <a:ext cx="2185800" cy="903300"/>
          </a:xfrm>
          <a:prstGeom prst="rect">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animEffect transition="in" filter="fade">
                                      <p:cBhvr>
                                        <p:cTn id="7" dur="10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for 2x Speed</a:t>
            </a:r>
            <a:endParaRPr/>
          </a:p>
        </p:txBody>
      </p:sp>
      <p:pic>
        <p:nvPicPr>
          <p:cNvPr id="198" name="Google Shape;198;p29"/>
          <p:cNvPicPr preferRelativeResize="0"/>
          <p:nvPr/>
        </p:nvPicPr>
        <p:blipFill>
          <a:blip r:embed="rId3">
            <a:alphaModFix/>
          </a:blip>
          <a:stretch>
            <a:fillRect/>
          </a:stretch>
        </p:blipFill>
        <p:spPr>
          <a:xfrm>
            <a:off x="2352088" y="1233950"/>
            <a:ext cx="2113049" cy="3746850"/>
          </a:xfrm>
          <a:prstGeom prst="rect">
            <a:avLst/>
          </a:prstGeom>
          <a:noFill/>
          <a:ln>
            <a:noFill/>
          </a:ln>
        </p:spPr>
      </p:pic>
      <p:pic>
        <p:nvPicPr>
          <p:cNvPr id="199" name="Google Shape;199;p29"/>
          <p:cNvPicPr preferRelativeResize="0"/>
          <p:nvPr/>
        </p:nvPicPr>
        <p:blipFill>
          <a:blip r:embed="rId4">
            <a:alphaModFix/>
          </a:blip>
          <a:stretch>
            <a:fillRect/>
          </a:stretch>
        </p:blipFill>
        <p:spPr>
          <a:xfrm>
            <a:off x="4617536" y="1233950"/>
            <a:ext cx="2174366" cy="37468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0"/>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view the robots as animate objects?</a:t>
            </a:r>
            <a:endParaRPr/>
          </a:p>
        </p:txBody>
      </p:sp>
      <p:pic>
        <p:nvPicPr>
          <p:cNvPr id="205" name="Google Shape;205;p30" title="Points scored"/>
          <p:cNvPicPr preferRelativeResize="0"/>
          <p:nvPr/>
        </p:nvPicPr>
        <p:blipFill>
          <a:blip r:embed="rId3">
            <a:alphaModFix/>
          </a:blip>
          <a:stretch>
            <a:fillRect/>
          </a:stretch>
        </p:blipFill>
        <p:spPr>
          <a:xfrm>
            <a:off x="1517900" y="1269700"/>
            <a:ext cx="6059595" cy="37468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a:t>
            </a:r>
            <a:endParaRPr/>
          </a:p>
        </p:txBody>
      </p:sp>
      <p:sp>
        <p:nvSpPr>
          <p:cNvPr id="211" name="Google Shape;211;p31"/>
          <p:cNvSpPr txBox="1">
            <a:spLocks noGrp="1"/>
          </p:cNvSpPr>
          <p:nvPr>
            <p:ph type="body" idx="1"/>
          </p:nvPr>
        </p:nvSpPr>
        <p:spPr>
          <a:xfrm>
            <a:off x="729450" y="13930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At normal speed, results followed trends of original study</a:t>
            </a:r>
            <a:endParaRPr sz="1800"/>
          </a:p>
          <a:p>
            <a:pPr marL="914400" lvl="1" indent="-342900" algn="l" rtl="0">
              <a:spcBef>
                <a:spcPts val="0"/>
              </a:spcBef>
              <a:spcAft>
                <a:spcPts val="0"/>
              </a:spcAft>
              <a:buSzPts val="1800"/>
              <a:buChar char="○"/>
            </a:pPr>
            <a:r>
              <a:rPr lang="en" sz="1800"/>
              <a:t>Participants could not reliably see chasing subtlety beyond 30 degrees. </a:t>
            </a:r>
            <a:endParaRPr sz="1800"/>
          </a:p>
          <a:p>
            <a:pPr marL="457200" lvl="0" indent="-342900" algn="l" rtl="0">
              <a:spcBef>
                <a:spcPts val="0"/>
              </a:spcBef>
              <a:spcAft>
                <a:spcPts val="0"/>
              </a:spcAft>
              <a:buSzPts val="1800"/>
              <a:buChar char="●"/>
            </a:pPr>
            <a:r>
              <a:rPr lang="en" sz="1800"/>
              <a:t>Lower rates of detection and identification accuracy</a:t>
            </a:r>
            <a:endParaRPr sz="1800"/>
          </a:p>
          <a:p>
            <a:pPr marL="457200" lvl="0" indent="-342900" algn="l" rtl="0">
              <a:spcBef>
                <a:spcPts val="0"/>
              </a:spcBef>
              <a:spcAft>
                <a:spcPts val="0"/>
              </a:spcAft>
              <a:buSzPts val="1800"/>
              <a:buChar char="●"/>
            </a:pPr>
            <a:r>
              <a:rPr lang="en" sz="1800"/>
              <a:t>Participants had more trouble detecting and identifying chases at 2x speed</a:t>
            </a:r>
            <a:endParaRPr sz="1800"/>
          </a:p>
          <a:p>
            <a:pPr marL="457200" lvl="0" indent="-342900" algn="l" rtl="0">
              <a:spcBef>
                <a:spcPts val="0"/>
              </a:spcBef>
              <a:spcAft>
                <a:spcPts val="0"/>
              </a:spcAft>
              <a:buSzPts val="1800"/>
              <a:buChar char="●"/>
            </a:pPr>
            <a:r>
              <a:rPr lang="en" sz="1800"/>
              <a:t>Interesting results about animacy</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4"/>
          <p:cNvSpPr txBox="1">
            <a:spLocks noGrp="1"/>
          </p:cNvSpPr>
          <p:nvPr>
            <p:ph type="title"/>
          </p:nvPr>
        </p:nvSpPr>
        <p:spPr>
          <a:xfrm>
            <a:off x="311700" y="1507700"/>
            <a:ext cx="8520600" cy="15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How does human perception of chasing change when the chasing occurs in real life as opposed to in a 2D animation?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2"/>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 + Future Work</a:t>
            </a:r>
            <a:endParaRPr/>
          </a:p>
        </p:txBody>
      </p:sp>
      <p:sp>
        <p:nvSpPr>
          <p:cNvPr id="217" name="Google Shape;217;p32"/>
          <p:cNvSpPr txBox="1">
            <a:spLocks noGrp="1"/>
          </p:cNvSpPr>
          <p:nvPr>
            <p:ph type="body" idx="1"/>
          </p:nvPr>
        </p:nvSpPr>
        <p:spPr>
          <a:xfrm>
            <a:off x="729450" y="13930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We saw similar trends to the original study, so we can conclude that the original study’s results can be extended to real life.</a:t>
            </a:r>
            <a:endParaRPr sz="1800"/>
          </a:p>
          <a:p>
            <a:pPr marL="457200" lvl="0" indent="-342900" algn="l" rtl="0">
              <a:spcBef>
                <a:spcPts val="0"/>
              </a:spcBef>
              <a:spcAft>
                <a:spcPts val="0"/>
              </a:spcAft>
              <a:buSzPts val="1800"/>
              <a:buChar char="●"/>
            </a:pPr>
            <a:r>
              <a:rPr lang="en" sz="1800"/>
              <a:t>In the future, do in-person studies rather than video studies</a:t>
            </a:r>
            <a:endParaRPr sz="1800"/>
          </a:p>
          <a:p>
            <a:pPr marL="457200" lvl="0" indent="-342900" algn="l" rtl="0">
              <a:spcBef>
                <a:spcPts val="0"/>
              </a:spcBef>
              <a:spcAft>
                <a:spcPts val="0"/>
              </a:spcAft>
              <a:buSzPts val="1800"/>
              <a:buChar char="●"/>
            </a:pPr>
            <a:r>
              <a:rPr lang="en" sz="1800"/>
              <a:t>Replicate more of the experiments in the original study</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3"/>
          <p:cNvSpPr txBox="1">
            <a:spLocks noGrp="1"/>
          </p:cNvSpPr>
          <p:nvPr>
            <p:ph type="title"/>
          </p:nvPr>
        </p:nvSpPr>
        <p:spPr>
          <a:xfrm>
            <a:off x="727800" y="1812450"/>
            <a:ext cx="7688400" cy="15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400"/>
              <a:t>Thank you!</a:t>
            </a:r>
            <a:endParaRPr sz="64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4"/>
          <p:cNvSpPr txBox="1">
            <a:spLocks noGrp="1"/>
          </p:cNvSpPr>
          <p:nvPr>
            <p:ph type="title"/>
          </p:nvPr>
        </p:nvSpPr>
        <p:spPr>
          <a:xfrm>
            <a:off x="727800" y="1812450"/>
            <a:ext cx="7688400" cy="15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400"/>
              <a:t>Supplemental</a:t>
            </a:r>
            <a:endParaRPr sz="64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5"/>
          <p:cNvSpPr txBox="1">
            <a:spLocks noGrp="1"/>
          </p:cNvSpPr>
          <p:nvPr>
            <p:ph type="title"/>
          </p:nvPr>
        </p:nvSpPr>
        <p:spPr>
          <a:xfrm>
            <a:off x="729450" y="632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made this task difficult?</a:t>
            </a:r>
            <a:endParaRPr/>
          </a:p>
        </p:txBody>
      </p:sp>
      <p:sp>
        <p:nvSpPr>
          <p:cNvPr id="233" name="Google Shape;233;p35"/>
          <p:cNvSpPr txBox="1">
            <a:spLocks noGrp="1"/>
          </p:cNvSpPr>
          <p:nvPr>
            <p:ph type="body" idx="1"/>
          </p:nvPr>
        </p:nvSpPr>
        <p:spPr>
          <a:xfrm>
            <a:off x="805650" y="1393075"/>
            <a:ext cx="7688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999999"/>
              </a:buClr>
              <a:buSzPts val="1800"/>
              <a:buChar char="●"/>
            </a:pPr>
            <a:r>
              <a:rPr lang="en" sz="1800">
                <a:solidFill>
                  <a:srgbClr val="999999"/>
                </a:solidFill>
              </a:rPr>
              <a:t>“This task was difficult because all five robot's were mostly moving at the same speed. </a:t>
            </a:r>
            <a:r>
              <a:rPr lang="en" sz="1800" b="1">
                <a:solidFill>
                  <a:srgbClr val="434343"/>
                </a:solidFill>
              </a:rPr>
              <a:t>It was also difficult because the robot movement when chasing are not at all similar to that of animals</a:t>
            </a:r>
            <a:r>
              <a:rPr lang="en" sz="1800">
                <a:solidFill>
                  <a:srgbClr val="999999"/>
                </a:solidFill>
              </a:rPr>
              <a:t>; they do not closely trail the robot they are chasing nor do they try to corner their target.”</a:t>
            </a:r>
            <a:endParaRPr sz="1800">
              <a:solidFill>
                <a:srgbClr val="999999"/>
              </a:solidFill>
            </a:endParaRPr>
          </a:p>
          <a:p>
            <a:pPr marL="457200" lvl="0" indent="-342900" algn="l" rtl="0">
              <a:spcBef>
                <a:spcPts val="0"/>
              </a:spcBef>
              <a:spcAft>
                <a:spcPts val="0"/>
              </a:spcAft>
              <a:buClr>
                <a:srgbClr val="999999"/>
              </a:buClr>
              <a:buSzPts val="1800"/>
              <a:buChar char="●"/>
            </a:pPr>
            <a:r>
              <a:rPr lang="en" sz="1800">
                <a:solidFill>
                  <a:srgbClr val="999999"/>
                </a:solidFill>
              </a:rPr>
              <a:t>“The behavior is fairly hard to discern, </a:t>
            </a:r>
            <a:r>
              <a:rPr lang="en" sz="1800" b="1">
                <a:solidFill>
                  <a:srgbClr val="434343"/>
                </a:solidFill>
              </a:rPr>
              <a:t>as some examples were very subtle</a:t>
            </a:r>
            <a:r>
              <a:rPr lang="en" sz="1800">
                <a:solidFill>
                  <a:srgbClr val="999999"/>
                </a:solidFill>
              </a:rPr>
              <a:t>.  There were several where I was fairly certain that there was pursuit that there wasn't.”</a:t>
            </a:r>
            <a:endParaRPr sz="1800">
              <a:solidFill>
                <a:srgbClr val="999999"/>
              </a:solidFill>
            </a:endParaRPr>
          </a:p>
          <a:p>
            <a:pPr marL="457200" lvl="0" indent="-342900" algn="l" rtl="0">
              <a:spcBef>
                <a:spcPts val="0"/>
              </a:spcBef>
              <a:spcAft>
                <a:spcPts val="0"/>
              </a:spcAft>
              <a:buClr>
                <a:srgbClr val="999999"/>
              </a:buClr>
              <a:buSzPts val="1800"/>
              <a:buChar char="●"/>
            </a:pPr>
            <a:r>
              <a:rPr lang="en" sz="1800">
                <a:solidFill>
                  <a:srgbClr val="999999"/>
                </a:solidFill>
              </a:rPr>
              <a:t>“I couldn't watch all the balls at once because </a:t>
            </a:r>
            <a:r>
              <a:rPr lang="en" sz="1800" b="1">
                <a:solidFill>
                  <a:srgbClr val="000000"/>
                </a:solidFill>
              </a:rPr>
              <a:t>there were too many</a:t>
            </a:r>
            <a:r>
              <a:rPr lang="en" sz="1800">
                <a:solidFill>
                  <a:srgbClr val="000000"/>
                </a:solidFill>
              </a:rPr>
              <a:t>”</a:t>
            </a:r>
            <a:endParaRPr sz="1800">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6"/>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view the robots as animate objects?</a:t>
            </a:r>
            <a:endParaRPr/>
          </a:p>
        </p:txBody>
      </p:sp>
      <p:sp>
        <p:nvSpPr>
          <p:cNvPr id="239" name="Google Shape;239;p36"/>
          <p:cNvSpPr txBox="1">
            <a:spLocks noGrp="1"/>
          </p:cNvSpPr>
          <p:nvPr>
            <p:ph type="body" idx="1"/>
          </p:nvPr>
        </p:nvSpPr>
        <p:spPr>
          <a:xfrm>
            <a:off x="729450" y="1472000"/>
            <a:ext cx="7688700" cy="2868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“Yes like little bugs”</a:t>
            </a:r>
            <a:endParaRPr sz="1800"/>
          </a:p>
          <a:p>
            <a:pPr marL="457200" lvl="0" indent="-342900" algn="l" rtl="0">
              <a:spcBef>
                <a:spcPts val="0"/>
              </a:spcBef>
              <a:spcAft>
                <a:spcPts val="0"/>
              </a:spcAft>
              <a:buSzPts val="1800"/>
              <a:buChar char="●"/>
            </a:pPr>
            <a:r>
              <a:rPr lang="en" sz="1800"/>
              <a:t>“No I reserve that for cartoons”</a:t>
            </a:r>
            <a:endParaRPr sz="1800"/>
          </a:p>
          <a:p>
            <a:pPr marL="0" lvl="0" indent="0" algn="l" rtl="0">
              <a:spcBef>
                <a:spcPts val="1600"/>
              </a:spcBef>
              <a:spcAft>
                <a:spcPts val="0"/>
              </a:spcAft>
              <a:buNone/>
            </a:pPr>
            <a:endParaRPr sz="1800"/>
          </a:p>
          <a:p>
            <a:pPr marL="0" lvl="0" indent="0" algn="l" rtl="0">
              <a:spcBef>
                <a:spcPts val="1600"/>
              </a:spcBef>
              <a:spcAft>
                <a:spcPts val="16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Animacy and Chasing</a:t>
            </a:r>
            <a:endParaRPr/>
          </a:p>
        </p:txBody>
      </p:sp>
      <p:sp>
        <p:nvSpPr>
          <p:cNvPr id="99" name="Google Shape;99;p15"/>
          <p:cNvSpPr txBox="1">
            <a:spLocks noGrp="1"/>
          </p:cNvSpPr>
          <p:nvPr>
            <p:ph type="body" idx="1"/>
          </p:nvPr>
        </p:nvSpPr>
        <p:spPr>
          <a:xfrm>
            <a:off x="729450" y="1545475"/>
            <a:ext cx="40977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A lot of previous research focused on human perception of animacy</a:t>
            </a:r>
            <a:endParaRPr sz="1800"/>
          </a:p>
          <a:p>
            <a:pPr marL="457200" lvl="0" indent="-342900" algn="l" rtl="0">
              <a:spcBef>
                <a:spcPts val="0"/>
              </a:spcBef>
              <a:spcAft>
                <a:spcPts val="0"/>
              </a:spcAft>
              <a:buSzPts val="1800"/>
              <a:buChar char="●"/>
            </a:pPr>
            <a:r>
              <a:rPr lang="en" sz="1800"/>
              <a:t>What triggers perception of animacy?</a:t>
            </a:r>
            <a:endParaRPr sz="1800"/>
          </a:p>
          <a:p>
            <a:pPr marL="457200" lvl="0" indent="-342900" algn="l" rtl="0">
              <a:spcBef>
                <a:spcPts val="0"/>
              </a:spcBef>
              <a:spcAft>
                <a:spcPts val="0"/>
              </a:spcAft>
              <a:buSzPts val="1800"/>
              <a:buChar char="●"/>
            </a:pPr>
            <a:r>
              <a:rPr lang="en" sz="1800"/>
              <a:t>Chasing is one particularly interesting form of animacy</a:t>
            </a:r>
            <a:endParaRPr sz="1800"/>
          </a:p>
          <a:p>
            <a:pPr marL="457200" lvl="0" indent="-342900" algn="l" rtl="0">
              <a:spcBef>
                <a:spcPts val="0"/>
              </a:spcBef>
              <a:spcAft>
                <a:spcPts val="0"/>
              </a:spcAft>
              <a:buSzPts val="1800"/>
              <a:buChar char="●"/>
            </a:pPr>
            <a:r>
              <a:rPr lang="en" sz="1800"/>
              <a:t>Animacy in robots</a:t>
            </a:r>
            <a:endParaRPr sz="1800"/>
          </a:p>
          <a:p>
            <a:pPr marL="457200" lvl="0" indent="0" algn="l" rtl="0">
              <a:spcBef>
                <a:spcPts val="1600"/>
              </a:spcBef>
              <a:spcAft>
                <a:spcPts val="1600"/>
              </a:spcAft>
              <a:buNone/>
            </a:pPr>
            <a:endParaRPr sz="1800"/>
          </a:p>
        </p:txBody>
      </p:sp>
      <p:pic>
        <p:nvPicPr>
          <p:cNvPr id="100" name="Google Shape;100;p15"/>
          <p:cNvPicPr preferRelativeResize="0"/>
          <p:nvPr/>
        </p:nvPicPr>
        <p:blipFill rotWithShape="1">
          <a:blip r:embed="rId3">
            <a:alphaModFix/>
          </a:blip>
          <a:srcRect l="17364" t="50000" r="49311"/>
          <a:stretch/>
        </p:blipFill>
        <p:spPr>
          <a:xfrm>
            <a:off x="5228100" y="1547050"/>
            <a:ext cx="3613975" cy="2716725"/>
          </a:xfrm>
          <a:prstGeom prst="rect">
            <a:avLst/>
          </a:prstGeom>
          <a:noFill/>
          <a:ln>
            <a:noFill/>
          </a:ln>
        </p:spPr>
      </p:pic>
      <p:sp>
        <p:nvSpPr>
          <p:cNvPr id="101" name="Google Shape;101;p15"/>
          <p:cNvSpPr txBox="1"/>
          <p:nvPr/>
        </p:nvSpPr>
        <p:spPr>
          <a:xfrm>
            <a:off x="5377950" y="4339975"/>
            <a:ext cx="1584600" cy="53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Lato"/>
                <a:ea typeface="Lato"/>
                <a:cs typeface="Lato"/>
                <a:sym typeface="Lato"/>
              </a:rPr>
              <a:t>Abell et al. (2000)</a:t>
            </a:r>
            <a:endParaRPr>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6"/>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Original Study</a:t>
            </a:r>
            <a:endParaRPr/>
          </a:p>
        </p:txBody>
      </p:sp>
      <p:pic>
        <p:nvPicPr>
          <p:cNvPr id="107" name="Google Shape;107;p16"/>
          <p:cNvPicPr preferRelativeResize="0"/>
          <p:nvPr/>
        </p:nvPicPr>
        <p:blipFill>
          <a:blip r:embed="rId3">
            <a:alphaModFix/>
          </a:blip>
          <a:stretch>
            <a:fillRect/>
          </a:stretch>
        </p:blipFill>
        <p:spPr>
          <a:xfrm>
            <a:off x="2364025" y="1363550"/>
            <a:ext cx="4415951" cy="3311975"/>
          </a:xfrm>
          <a:prstGeom prst="rect">
            <a:avLst/>
          </a:prstGeom>
          <a:noFill/>
          <a:ln>
            <a:noFill/>
          </a:ln>
        </p:spPr>
      </p:pic>
      <p:sp>
        <p:nvSpPr>
          <p:cNvPr id="108" name="Google Shape;108;p16"/>
          <p:cNvSpPr txBox="1"/>
          <p:nvPr/>
        </p:nvSpPr>
        <p:spPr>
          <a:xfrm>
            <a:off x="2336625" y="4673900"/>
            <a:ext cx="1763100" cy="24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T. Gao et al. ( 2009)</a:t>
            </a:r>
            <a:endParaRPr>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Original Study</a:t>
            </a:r>
            <a:endParaRPr/>
          </a:p>
        </p:txBody>
      </p:sp>
      <p:pic>
        <p:nvPicPr>
          <p:cNvPr id="114" name="Google Shape;114;p17"/>
          <p:cNvPicPr preferRelativeResize="0"/>
          <p:nvPr/>
        </p:nvPicPr>
        <p:blipFill rotWithShape="1">
          <a:blip r:embed="rId3">
            <a:alphaModFix/>
          </a:blip>
          <a:srcRect/>
          <a:stretch/>
        </p:blipFill>
        <p:spPr>
          <a:xfrm>
            <a:off x="609600" y="1091850"/>
            <a:ext cx="8069764" cy="3746849"/>
          </a:xfrm>
          <a:prstGeom prst="rect">
            <a:avLst/>
          </a:prstGeom>
          <a:noFill/>
          <a:ln>
            <a:noFill/>
          </a:ln>
        </p:spPr>
      </p:pic>
      <p:sp>
        <p:nvSpPr>
          <p:cNvPr id="115" name="Google Shape;115;p17"/>
          <p:cNvSpPr txBox="1"/>
          <p:nvPr/>
        </p:nvSpPr>
        <p:spPr>
          <a:xfrm>
            <a:off x="812625" y="4750100"/>
            <a:ext cx="1763100" cy="24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Lato"/>
                <a:ea typeface="Lato"/>
                <a:cs typeface="Lato"/>
                <a:sym typeface="Lato"/>
              </a:rPr>
              <a:t>T. Gao et al. (2009)</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8"/>
          <p:cNvSpPr txBox="1">
            <a:spLocks noGrp="1"/>
          </p:cNvSpPr>
          <p:nvPr>
            <p:ph type="title"/>
          </p:nvPr>
        </p:nvSpPr>
        <p:spPr>
          <a:xfrm>
            <a:off x="727800" y="1812450"/>
            <a:ext cx="7688400" cy="15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400"/>
              <a:t>Approach</a:t>
            </a:r>
            <a:endParaRPr sz="6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1: Programming Sphero Bolts </a:t>
            </a:r>
            <a:endParaRPr/>
          </a:p>
        </p:txBody>
      </p:sp>
      <p:sp>
        <p:nvSpPr>
          <p:cNvPr id="126" name="Google Shape;126;p19"/>
          <p:cNvSpPr txBox="1">
            <a:spLocks noGrp="1"/>
          </p:cNvSpPr>
          <p:nvPr>
            <p:ph type="body" idx="1"/>
          </p:nvPr>
        </p:nvSpPr>
        <p:spPr>
          <a:xfrm>
            <a:off x="729450" y="1621675"/>
            <a:ext cx="4380300" cy="2261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5 devices, each controlling one Sphero robot</a:t>
            </a:r>
            <a:endParaRPr sz="1800"/>
          </a:p>
          <a:p>
            <a:pPr marL="457200" lvl="0" indent="-342900" algn="l" rtl="0">
              <a:spcBef>
                <a:spcPts val="0"/>
              </a:spcBef>
              <a:spcAft>
                <a:spcPts val="0"/>
              </a:spcAft>
              <a:buSzPts val="1800"/>
              <a:buChar char="●"/>
            </a:pPr>
            <a:r>
              <a:rPr lang="en" sz="1800"/>
              <a:t>Randomly generate trajectories similar to original studies</a:t>
            </a:r>
            <a:endParaRPr sz="1800"/>
          </a:p>
          <a:p>
            <a:pPr marL="457200" lvl="0" indent="-342900" algn="l" rtl="0">
              <a:spcBef>
                <a:spcPts val="0"/>
              </a:spcBef>
              <a:spcAft>
                <a:spcPts val="0"/>
              </a:spcAft>
              <a:buSzPts val="1800"/>
              <a:buChar char="●"/>
            </a:pPr>
            <a:r>
              <a:rPr lang="en" sz="1800"/>
              <a:t>Use closed-loop control to program Sphero robots to follow paths</a:t>
            </a:r>
            <a:endParaRPr sz="1800"/>
          </a:p>
          <a:p>
            <a:pPr marL="457200" lvl="0" indent="-342900" algn="l" rtl="0">
              <a:spcBef>
                <a:spcPts val="0"/>
              </a:spcBef>
              <a:spcAft>
                <a:spcPts val="0"/>
              </a:spcAft>
              <a:buSzPts val="1800"/>
              <a:buChar char="●"/>
            </a:pPr>
            <a:r>
              <a:rPr lang="en" sz="1800"/>
              <a:t>Use infrared communication to ensure robots start and stop in sync</a:t>
            </a:r>
            <a:endParaRPr sz="1800"/>
          </a:p>
        </p:txBody>
      </p:sp>
      <p:pic>
        <p:nvPicPr>
          <p:cNvPr id="127" name="Google Shape;127;p19"/>
          <p:cNvPicPr preferRelativeResize="0"/>
          <p:nvPr/>
        </p:nvPicPr>
        <p:blipFill rotWithShape="1">
          <a:blip r:embed="rId3">
            <a:alphaModFix/>
          </a:blip>
          <a:srcRect t="20107" b="20101"/>
          <a:stretch/>
        </p:blipFill>
        <p:spPr>
          <a:xfrm>
            <a:off x="5710750" y="1581650"/>
            <a:ext cx="2372574" cy="283719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2: Filming the Videos</a:t>
            </a:r>
            <a:endParaRPr/>
          </a:p>
        </p:txBody>
      </p:sp>
      <p:sp>
        <p:nvSpPr>
          <p:cNvPr id="133" name="Google Shape;133;p20"/>
          <p:cNvSpPr txBox="1">
            <a:spLocks noGrp="1"/>
          </p:cNvSpPr>
          <p:nvPr>
            <p:ph type="body" idx="1"/>
          </p:nvPr>
        </p:nvSpPr>
        <p:spPr>
          <a:xfrm>
            <a:off x="729450" y="1545475"/>
            <a:ext cx="3720300" cy="2269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Filmed trials using isometric view and selected best ones</a:t>
            </a:r>
            <a:endParaRPr sz="1800"/>
          </a:p>
          <a:p>
            <a:pPr marL="457200" lvl="0" indent="-342900" algn="l" rtl="0">
              <a:spcBef>
                <a:spcPts val="0"/>
              </a:spcBef>
              <a:spcAft>
                <a:spcPts val="0"/>
              </a:spcAft>
              <a:buSzPts val="1800"/>
              <a:buChar char="●"/>
            </a:pPr>
            <a:r>
              <a:rPr lang="en" sz="1800"/>
              <a:t>Verify accuracy of wolf and sheep by comparing plotted sensor data to generated path</a:t>
            </a:r>
            <a:endParaRPr sz="1800"/>
          </a:p>
          <a:p>
            <a:pPr marL="457200" lvl="0" indent="-342900" algn="l" rtl="0">
              <a:spcBef>
                <a:spcPts val="0"/>
              </a:spcBef>
              <a:spcAft>
                <a:spcPts val="0"/>
              </a:spcAft>
              <a:buSzPts val="1800"/>
              <a:buChar char="●"/>
            </a:pPr>
            <a:r>
              <a:rPr lang="en" sz="1800"/>
              <a:t>Edit videos to make Spheros easier to identify  </a:t>
            </a:r>
            <a:endParaRPr sz="1800"/>
          </a:p>
        </p:txBody>
      </p:sp>
      <p:pic>
        <p:nvPicPr>
          <p:cNvPr id="134" name="Google Shape;134;p20"/>
          <p:cNvPicPr preferRelativeResize="0"/>
          <p:nvPr/>
        </p:nvPicPr>
        <p:blipFill>
          <a:blip r:embed="rId3">
            <a:alphaModFix/>
          </a:blip>
          <a:stretch>
            <a:fillRect/>
          </a:stretch>
        </p:blipFill>
        <p:spPr>
          <a:xfrm>
            <a:off x="4449750" y="1244250"/>
            <a:ext cx="4389449" cy="32920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1"/>
          <p:cNvSpPr txBox="1">
            <a:spLocks noGrp="1"/>
          </p:cNvSpPr>
          <p:nvPr>
            <p:ph type="title"/>
          </p:nvPr>
        </p:nvSpPr>
        <p:spPr>
          <a:xfrm>
            <a:off x="729450" y="556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Part 3: Running the Study</a:t>
            </a:r>
            <a:endParaRPr/>
          </a:p>
        </p:txBody>
      </p:sp>
      <p:sp>
        <p:nvSpPr>
          <p:cNvPr id="140" name="Google Shape;140;p21"/>
          <p:cNvSpPr txBox="1">
            <a:spLocks noGrp="1"/>
          </p:cNvSpPr>
          <p:nvPr>
            <p:ph type="body" idx="1"/>
          </p:nvPr>
        </p:nvSpPr>
        <p:spPr>
          <a:xfrm>
            <a:off x="4213125" y="1393075"/>
            <a:ext cx="4586100" cy="32193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a:t>Ran study on Amazon MTurk</a:t>
            </a:r>
            <a:endParaRPr sz="1800"/>
          </a:p>
          <a:p>
            <a:pPr marL="457200" lvl="0" indent="-342900" algn="l" rtl="0">
              <a:spcBef>
                <a:spcPts val="0"/>
              </a:spcBef>
              <a:spcAft>
                <a:spcPts val="0"/>
              </a:spcAft>
              <a:buSzPts val="1800"/>
              <a:buChar char="●"/>
            </a:pPr>
            <a:r>
              <a:rPr lang="en" sz="1800"/>
              <a:t>Two versions: one with videos at original speed (~40min),  one at 2x speed (~30min)</a:t>
            </a:r>
            <a:endParaRPr sz="1800"/>
          </a:p>
          <a:p>
            <a:pPr marL="1371600" lvl="1" indent="-342900" algn="l" rtl="0">
              <a:spcBef>
                <a:spcPts val="0"/>
              </a:spcBef>
              <a:spcAft>
                <a:spcPts val="0"/>
              </a:spcAft>
              <a:buSzPts val="1800"/>
              <a:buChar char="○"/>
            </a:pPr>
            <a:r>
              <a:rPr lang="en" sz="1800"/>
              <a:t>30 participants for each version </a:t>
            </a:r>
            <a:endParaRPr sz="1800"/>
          </a:p>
          <a:p>
            <a:pPr marL="457200" lvl="0" indent="-342900" algn="l" rtl="0">
              <a:spcBef>
                <a:spcPts val="0"/>
              </a:spcBef>
              <a:spcAft>
                <a:spcPts val="0"/>
              </a:spcAft>
              <a:buSzPts val="1800"/>
              <a:buChar char="●"/>
            </a:pPr>
            <a:r>
              <a:rPr lang="en" sz="1800"/>
              <a:t>Each study had 48 trials: 24 chase present and 24 chase absent</a:t>
            </a:r>
            <a:endParaRPr sz="1800"/>
          </a:p>
          <a:p>
            <a:pPr marL="457200" lvl="0" indent="-342900" algn="l" rtl="0">
              <a:spcBef>
                <a:spcPts val="0"/>
              </a:spcBef>
              <a:spcAft>
                <a:spcPts val="0"/>
              </a:spcAft>
              <a:buSzPts val="1800"/>
              <a:buChar char="●"/>
            </a:pPr>
            <a:r>
              <a:rPr lang="en" sz="1800"/>
              <a:t>Chase present consisted of 4 trials for each chasing angle</a:t>
            </a:r>
            <a:endParaRPr sz="1800"/>
          </a:p>
        </p:txBody>
      </p:sp>
      <p:pic>
        <p:nvPicPr>
          <p:cNvPr id="141" name="Google Shape;141;p21"/>
          <p:cNvPicPr preferRelativeResize="0"/>
          <p:nvPr/>
        </p:nvPicPr>
        <p:blipFill rotWithShape="1">
          <a:blip r:embed="rId3">
            <a:alphaModFix/>
          </a:blip>
          <a:srcRect/>
          <a:stretch/>
        </p:blipFill>
        <p:spPr>
          <a:xfrm>
            <a:off x="350300" y="1943075"/>
            <a:ext cx="3692525" cy="2119300"/>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1016</Words>
  <Application>Microsoft Office PowerPoint</Application>
  <PresentationFormat>On-screen Show (16:9)</PresentationFormat>
  <Paragraphs>114</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Raleway</vt:lpstr>
      <vt:lpstr>Lato</vt:lpstr>
      <vt:lpstr>Arial</vt:lpstr>
      <vt:lpstr>Calibri</vt:lpstr>
      <vt:lpstr>Streamline</vt:lpstr>
      <vt:lpstr>Human Perception of Chasing in Real Life</vt:lpstr>
      <vt:lpstr>How does human perception of chasing change when the chasing occurs in real life as opposed to in a 2D animation?  </vt:lpstr>
      <vt:lpstr>Animacy and Chasing</vt:lpstr>
      <vt:lpstr>The Original Study</vt:lpstr>
      <vt:lpstr>The Original Study</vt:lpstr>
      <vt:lpstr>Approach</vt:lpstr>
      <vt:lpstr>Part 1: Programming Sphero Bolts </vt:lpstr>
      <vt:lpstr>Part 2: Filming the Videos</vt:lpstr>
      <vt:lpstr>Part 3: Running the Study</vt:lpstr>
      <vt:lpstr>Study Metrics  </vt:lpstr>
      <vt:lpstr>Was chasing present in this trial?  </vt:lpstr>
      <vt:lpstr>Results</vt:lpstr>
      <vt:lpstr>Results for Normal Speed</vt:lpstr>
      <vt:lpstr>Comparing Detection Accuracy</vt:lpstr>
      <vt:lpstr>Comparing Identification Accuracy</vt:lpstr>
      <vt:lpstr>Results of Paired T-Tests</vt:lpstr>
      <vt:lpstr>Results for 2x Speed</vt:lpstr>
      <vt:lpstr>Did you view the robots as animate objects?</vt:lpstr>
      <vt:lpstr>Summary</vt:lpstr>
      <vt:lpstr>Conclusions + Future Work</vt:lpstr>
      <vt:lpstr>Thank you!</vt:lpstr>
      <vt:lpstr>Supplemental</vt:lpstr>
      <vt:lpstr>What made this task difficult?</vt:lpstr>
      <vt:lpstr>Did you view the robots as animate objects?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Perception of Chasing in Real Life</dc:title>
  <cp:lastModifiedBy>Evelyn Huang</cp:lastModifiedBy>
  <cp:revision>2</cp:revision>
  <dcterms:modified xsi:type="dcterms:W3CDTF">2018-12-05T21:51:10Z</dcterms:modified>
</cp:coreProperties>
</file>